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21"/>
  </p:notesMasterIdLst>
  <p:sldIdLst>
    <p:sldId id="299" r:id="rId2"/>
    <p:sldId id="291" r:id="rId3"/>
    <p:sldId id="383" r:id="rId4"/>
    <p:sldId id="327" r:id="rId5"/>
    <p:sldId id="381" r:id="rId6"/>
    <p:sldId id="359" r:id="rId7"/>
    <p:sldId id="332" r:id="rId8"/>
    <p:sldId id="351" r:id="rId9"/>
    <p:sldId id="345" r:id="rId10"/>
    <p:sldId id="385" r:id="rId11"/>
    <p:sldId id="386" r:id="rId12"/>
    <p:sldId id="391" r:id="rId13"/>
    <p:sldId id="388" r:id="rId14"/>
    <p:sldId id="389" r:id="rId15"/>
    <p:sldId id="390" r:id="rId16"/>
    <p:sldId id="377" r:id="rId17"/>
    <p:sldId id="375" r:id="rId18"/>
    <p:sldId id="395" r:id="rId19"/>
    <p:sldId id="34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3AAB8D0C-98F4-4B93-B9A4-07F5BD660891}">
          <p14:sldIdLst>
            <p14:sldId id="299"/>
            <p14:sldId id="291"/>
            <p14:sldId id="383"/>
            <p14:sldId id="327"/>
            <p14:sldId id="381"/>
            <p14:sldId id="359"/>
            <p14:sldId id="332"/>
            <p14:sldId id="351"/>
            <p14:sldId id="345"/>
            <p14:sldId id="385"/>
            <p14:sldId id="386"/>
            <p14:sldId id="391"/>
            <p14:sldId id="388"/>
            <p14:sldId id="389"/>
            <p14:sldId id="390"/>
            <p14:sldId id="377"/>
            <p14:sldId id="375"/>
            <p14:sldId id="395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004"/>
    <a:srgbClr val="8AD0DE"/>
    <a:srgbClr val="66A632"/>
    <a:srgbClr val="81CBEB"/>
    <a:srgbClr val="E4032F"/>
    <a:srgbClr val="94C11E"/>
    <a:srgbClr val="00A4E3"/>
    <a:srgbClr val="822C87"/>
    <a:srgbClr val="F59C00"/>
    <a:srgbClr val="57A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4660"/>
  </p:normalViewPr>
  <p:slideViewPr>
    <p:cSldViewPr snapToGrid="0">
      <p:cViewPr varScale="1">
        <p:scale>
          <a:sx n="33" d="100"/>
          <a:sy n="33" d="100"/>
        </p:scale>
        <p:origin x="11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66630-2B4F-4407-897C-191D0C4326C4}" type="datetimeFigureOut">
              <a:rPr lang="nl-NL" smtClean="0"/>
              <a:t>27-6-2024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857F3-5BD5-4542-9AF7-0DCBB3FD16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50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Chat of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breakout room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57F3-5BD5-4542-9AF7-0DCBB3FD16A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2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Marius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Buiting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voorwoord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‘KG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voor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mantelzorger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’;    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Diederik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Gommers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voorwoord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‘KG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voor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zorg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’.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57F3-5BD5-4542-9AF7-0DCBB3FD16A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38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Afhankelijk van groepsgrootte: plenair of </a:t>
            </a:r>
            <a:r>
              <a:rPr lang="nl-NL" dirty="0" err="1"/>
              <a:t>breakout</a:t>
            </a:r>
            <a:r>
              <a:rPr lang="nl-NL" dirty="0"/>
              <a:t> rooms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57F3-5BD5-4542-9AF7-0DCBB3FD16A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23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Chat of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breakout room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57F3-5BD5-4542-9AF7-0DCBB3FD16A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0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F9530-0C93-4E00-A405-EF70A0D6B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51A77A-AD87-4F4C-A0CF-261E854BF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24EDC2-1992-437D-B6D6-A58799E2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36A8-71DD-476E-95C1-0C71BDE371C8}" type="datetime1">
              <a:rPr lang="nl-NL" smtClean="0"/>
              <a:t>27-6-2024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4B01D5-6240-4945-88EB-9DA8EDF4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24E84D-8C22-48C7-AC71-B822C4DB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36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F534D-575B-45C9-B787-C0D92A05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E5A17E-88ED-4F03-8A21-26657E182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9F726-0456-4C3D-B0F2-22855EAF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EC96-EE23-4B0F-8C20-107FB15A635E}" type="datetime1">
              <a:rPr lang="nl-NL" smtClean="0"/>
              <a:t>27-6-2024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4B644F-2B43-4033-9894-64A1112A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550298-4A72-4044-80BE-8C592F72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23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2740A0-0C17-4E6F-A81E-A2B9205E6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7EAC28-446F-4918-8AD0-4CB01F5EF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CF7500-5DD8-4BB5-9219-A3537060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9132-E9BF-4447-A123-7D990FF9E9EF}" type="datetime1">
              <a:rPr lang="nl-NL" smtClean="0"/>
              <a:t>27-6-2024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6994BC-8DF3-4AB3-8C30-B6127160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003F24-2036-4EFB-83AE-0D507817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57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DD476-DE28-4324-99ED-94A07DA3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BBCA47-9995-4667-9734-78834960B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2B06A0-1195-4BD9-A1B6-CD04B128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F0C-7140-4375-9731-38D3564CE5FE}" type="datetime1">
              <a:rPr lang="nl-NL" smtClean="0"/>
              <a:t>27-6-2024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B34661-1457-49AF-8528-FEB9C3F9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DB254D-23C8-46C4-9E6C-AA2DD1A8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22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4783C-2D5F-495E-831E-FA1ECAD3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CCDAD0-B628-438F-9F69-3C1DC0B7D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CA2E4D-604F-4D03-90B8-2C279D99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A32E-DC3D-4099-8A1E-BDC96162212E}" type="datetime1">
              <a:rPr lang="nl-NL" smtClean="0"/>
              <a:t>27-6-2024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86B72F-AE33-48B0-9BE1-2888EB4A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5F1904-4E5B-4B36-8A96-F676AD64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98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D53E5-C236-40D1-8D27-6FC3E752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21D7E1-7B3F-4A39-8DCD-91914E3B1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6A0873-25C9-47EC-B86B-26B85A2E3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C938C5-6D32-450E-920F-9048A012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25341-7106-4F27-8D3F-8FCE92D3C523}" type="datetime1">
              <a:rPr lang="nl-NL" smtClean="0"/>
              <a:t>27-6-2024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397794-8F44-4A93-BE68-278FBB74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6D5F07-49EA-4E73-BF49-BC43AD8F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5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DF92E-20FC-466A-822C-1A79BB65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2B6CE0-6D64-484A-8FA2-9C39FC11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9E0CE0-6C6C-4D82-807C-DD946879B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6E58F8-54D2-4B2A-A717-CBB6419F5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4C6ABD-3968-4297-97A0-7E573F165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862C664-9F8D-4FC9-A81A-1DD10AAD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3564-C93C-4FDB-8B69-5B156633C255}" type="datetime1">
              <a:rPr lang="nl-NL" smtClean="0"/>
              <a:t>27-6-2024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192BA86-27F3-4308-833F-F5AFBE3F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13B7A74-6223-4B94-AC19-00A714AD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0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6EAB-B30C-4416-817A-080388EC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4615D9C-4FCD-498B-97D6-7C56C337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E51D-E780-420D-96BB-418B8A9A2D68}" type="datetime1">
              <a:rPr lang="nl-NL" smtClean="0"/>
              <a:t>27-6-2024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C303A0-36A6-4300-A7D6-15A0E873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1ABC8D-BA28-45C5-8244-4FA879EC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65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5B9D2B-6B80-4F50-AA83-858A30EC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63A2-28E8-4378-BD32-23473565A700}" type="datetime1">
              <a:rPr lang="nl-NL" smtClean="0"/>
              <a:t>27-6-2024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B5C15A3-EB51-43A7-9987-E0C37EC5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89C7F-BFCD-45D3-832B-DC05C531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1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FDE32-8762-4EB0-A66F-6F1EAEE6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97FEAF-CE40-4140-9ED6-9AA39D43F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3F6084-EB1C-43B1-9806-C1CE04D00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C049E7-C7C9-4E20-A148-BF975B61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B9FA-B0BD-4BB3-98BE-5F2351D34BD4}" type="datetime1">
              <a:rPr lang="nl-NL" smtClean="0"/>
              <a:t>27-6-2024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62364F-4199-403B-8E41-8F47410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D7153F-754F-4E25-BD68-5F244A76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67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1C669-68BE-4A68-B4CB-ECB71B0F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AF44D2F-A19A-4D8F-9900-35B9702D5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9273A7-8E74-4226-8B3B-02CA0C371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84203C-6596-42A4-90DD-26311E6B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08E2-DF2B-49F4-ACDF-919F75491337}" type="datetime1">
              <a:rPr lang="nl-NL" smtClean="0"/>
              <a:t>27-6-2024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2BAC12-2958-4FA9-8345-22B8EB8C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D55F9D-EA7F-4E77-81FE-1EE6000A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66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5A2112-2788-4CA7-AB3B-53EAD86B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63682F-F407-4199-BD45-DEE9930C1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B21865-A239-45C2-9A9A-43EE57B1D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15D3-4E92-49E7-BE2B-B836944F2B5A}" type="datetime1">
              <a:rPr lang="nl-NL" smtClean="0"/>
              <a:t>27-6-2024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A24D0D-921E-46CB-951F-8C85B9EAD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www.kleingeluk.nu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5E2773-A220-4DB2-8991-C5533AEE0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7802-995E-4D5D-A6ED-5876A529E9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4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0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		</a:t>
            </a:r>
            <a:r>
              <a:rPr lang="nl-NL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Klein</a:t>
            </a:r>
            <a:r>
              <a:rPr lang="nl-NL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Geluk</a:t>
            </a:r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A7BAB-F8FE-4025-B250-5EDCF4A18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nl-NL" sz="4800" dirty="0"/>
          </a:p>
          <a:p>
            <a:pPr marL="0" indent="0" algn="ctr">
              <a:buNone/>
            </a:pPr>
            <a:endParaRPr lang="nl-NL" sz="5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nl-NL" sz="72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nl-NL" sz="1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D7004"/>
                </a:solidFill>
              </a:rPr>
              <a:t>Welkom!</a:t>
            </a:r>
          </a:p>
          <a:p>
            <a:pPr marL="0" indent="0" algn="ctr">
              <a:buNone/>
            </a:pPr>
            <a:r>
              <a:rPr lang="nl-NL" sz="12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D7004"/>
                </a:solidFill>
              </a:rPr>
              <a:t>Goed zorgen voor jezelf en elkaar</a:t>
            </a:r>
          </a:p>
          <a:p>
            <a:pPr marL="0" indent="0" algn="ctr">
              <a:buNone/>
            </a:pPr>
            <a:r>
              <a:rPr lang="nl-NL" sz="10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D7004"/>
                </a:solidFill>
              </a:rPr>
              <a:t>workshop op basis van Positieve Gezondheid</a:t>
            </a:r>
            <a:br>
              <a:rPr lang="nl-NL" sz="10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D7004"/>
                </a:solidFill>
              </a:rPr>
            </a:br>
            <a:endParaRPr lang="nl-NL" sz="100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D7004"/>
              </a:solidFill>
            </a:endParaRPr>
          </a:p>
          <a:p>
            <a:pPr marL="0" indent="0" algn="ctr">
              <a:buNone/>
            </a:pPr>
            <a:endParaRPr lang="nl-NL" sz="8400" dirty="0">
              <a:ln w="22225">
                <a:solidFill>
                  <a:schemeClr val="accent2"/>
                </a:solidFill>
                <a:prstDash val="solid"/>
              </a:ln>
              <a:solidFill>
                <a:srgbClr val="ED7004"/>
              </a:solidFill>
            </a:endParaRPr>
          </a:p>
          <a:p>
            <a:pPr marL="0" indent="0" algn="ctr">
              <a:buNone/>
            </a:pPr>
            <a:endParaRPr lang="nl-NL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ED7004"/>
              </a:solidFill>
            </a:endParaRPr>
          </a:p>
          <a:p>
            <a:pPr marL="0" indent="0">
              <a:buNone/>
            </a:pPr>
            <a:r>
              <a:rPr lang="nl-NL" sz="55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D7004"/>
                </a:solidFill>
              </a:rPr>
              <a:t>Door: Maria Grijpma</a:t>
            </a:r>
            <a:endParaRPr lang="nl-NL" sz="5500" dirty="0">
              <a:ln w="22225">
                <a:solidFill>
                  <a:schemeClr val="accent2"/>
                </a:solidFill>
                <a:prstDash val="solid"/>
              </a:ln>
              <a:solidFill>
                <a:srgbClr val="ED7004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959723-55CF-4C20-9017-7A150708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Lichaamsfuncties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NL" sz="2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Je gezond voelen	</a:t>
            </a: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Fitheid</a:t>
            </a: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Klachten en pijn</a:t>
            </a: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Slapen</a:t>
            </a:r>
          </a:p>
          <a:p>
            <a:endParaRPr lang="nl-NL" sz="43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59B463-EF0C-8C1C-7A68-D1E9F4DC4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84520" cy="4351338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Eten</a:t>
            </a: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Conditie en bewegen</a:t>
            </a: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Seksualiteit</a:t>
            </a: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b="1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55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D1F5520-6ABD-4574-B88D-E54ABB06D261}"/>
              </a:ext>
            </a:extLst>
          </p:cNvPr>
          <p:cNvSpPr txBox="1">
            <a:spLocks/>
          </p:cNvSpPr>
          <p:nvPr/>
        </p:nvSpPr>
        <p:spPr>
          <a:xfrm>
            <a:off x="524740" y="1875067"/>
            <a:ext cx="4809259" cy="4250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2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Mentaal welbevinden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Onthouden</a:t>
            </a:r>
          </a:p>
          <a:p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Concentreren</a:t>
            </a:r>
          </a:p>
          <a:p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Communiceren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Vrolijk zijn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76385ABD-25B2-280B-12F6-7EC879EC7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5969000" cy="4351338"/>
          </a:xfrm>
        </p:spPr>
        <p:txBody>
          <a:bodyPr>
            <a:normAutofit lnSpcReduction="10000"/>
          </a:bodyPr>
          <a:lstStyle/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Jezelf accepteren</a:t>
            </a:r>
          </a:p>
          <a:p>
            <a:endParaRPr lang="nl-NL" sz="4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Omgaan met verandering</a:t>
            </a:r>
          </a:p>
          <a:p>
            <a:endParaRPr lang="nl-NL" sz="4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Gevoel van controle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55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D1F5520-6ABD-4574-B88D-E54ABB06D261}"/>
              </a:ext>
            </a:extLst>
          </p:cNvPr>
          <p:cNvSpPr txBox="1">
            <a:spLocks/>
          </p:cNvSpPr>
          <p:nvPr/>
        </p:nvSpPr>
        <p:spPr>
          <a:xfrm>
            <a:off x="524740" y="1875067"/>
            <a:ext cx="4809259" cy="4250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59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Zingeving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Zinvol leven 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Levenslust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Dankbaarheid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Blijven leren</a:t>
            </a:r>
          </a:p>
          <a:p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2526CA96-79E5-5461-FADF-B93DB2DE3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57240" cy="4351338"/>
          </a:xfrm>
        </p:spPr>
        <p:txBody>
          <a:bodyPr>
            <a:normAutofit lnSpcReduction="10000"/>
          </a:bodyPr>
          <a:lstStyle/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Idealen willen bereiken</a:t>
            </a:r>
          </a:p>
          <a:p>
            <a:pPr marL="0" indent="0">
              <a:buNone/>
            </a:pPr>
            <a:endParaRPr lang="nl-NL" sz="4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Vertrouwen hebben</a:t>
            </a:r>
          </a:p>
          <a:p>
            <a:pPr marL="0" indent="0">
              <a:buNone/>
            </a:pPr>
            <a:endParaRPr lang="nl-NL" sz="4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Accepteren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55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D1F5520-6ABD-4574-B88D-E54ABB06D261}"/>
              </a:ext>
            </a:extLst>
          </p:cNvPr>
          <p:cNvSpPr txBox="1">
            <a:spLocks/>
          </p:cNvSpPr>
          <p:nvPr/>
        </p:nvSpPr>
        <p:spPr>
          <a:xfrm>
            <a:off x="524740" y="1875067"/>
            <a:ext cx="4809259" cy="4250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6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Kwaliteit van leven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6045200" cy="4351338"/>
          </a:xfrm>
        </p:spPr>
        <p:txBody>
          <a:bodyPr>
            <a:normAutofit fontScale="92500"/>
          </a:bodyPr>
          <a:lstStyle/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Genieten en gelukkig zijn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Lekker in je vel zitten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Je veilig voelen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Rondkomen met je geld</a:t>
            </a:r>
          </a:p>
          <a:p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F8AD641-90AC-2400-ABF8-4A4BEE25B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8800" y="1825625"/>
            <a:ext cx="5049520" cy="4351338"/>
          </a:xfrm>
        </p:spPr>
        <p:txBody>
          <a:bodyPr>
            <a:normAutofit fontScale="92500"/>
          </a:bodyPr>
          <a:lstStyle/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Intimiteit</a:t>
            </a:r>
          </a:p>
          <a:p>
            <a:pPr marL="0" indent="0">
              <a:buNone/>
            </a:pPr>
            <a:endParaRPr lang="nl-NL" sz="4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Hoe je woont</a:t>
            </a:r>
          </a:p>
          <a:p>
            <a:pPr marL="0" indent="0">
              <a:buNone/>
            </a:pPr>
            <a:endParaRPr lang="nl-NL" sz="4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Balans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55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D1F5520-6ABD-4574-B88D-E54ABB06D261}"/>
              </a:ext>
            </a:extLst>
          </p:cNvPr>
          <p:cNvSpPr txBox="1">
            <a:spLocks/>
          </p:cNvSpPr>
          <p:nvPr/>
        </p:nvSpPr>
        <p:spPr>
          <a:xfrm>
            <a:off x="524740" y="1875067"/>
            <a:ext cx="4809259" cy="4250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6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Meedoen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" y="1825625"/>
            <a:ext cx="5775960" cy="4351338"/>
          </a:xfrm>
        </p:spPr>
        <p:txBody>
          <a:bodyPr>
            <a:normAutofit lnSpcReduction="10000"/>
          </a:bodyPr>
          <a:lstStyle/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Sociale contacten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	</a:t>
            </a: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Steun van anderen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Erbij horen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Zinvolle dingen doen</a:t>
            </a:r>
          </a:p>
          <a:p>
            <a:endParaRPr lang="nl-NL" sz="2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BB95F3-7B64-4A55-30A2-8E2A39CAC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4899" y="1825625"/>
            <a:ext cx="6851421" cy="4351338"/>
          </a:xfrm>
        </p:spPr>
        <p:txBody>
          <a:bodyPr>
            <a:normAutofit lnSpcReduction="10000"/>
          </a:bodyPr>
          <a:lstStyle/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Serieus genomen worden</a:t>
            </a:r>
          </a:p>
          <a:p>
            <a:endParaRPr lang="nl-NL" sz="4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Samen leuke dingen doen</a:t>
            </a:r>
          </a:p>
          <a:p>
            <a:pPr marL="0" indent="0">
              <a:buNone/>
            </a:pPr>
            <a:endParaRPr lang="nl-NL" sz="4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2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Interesse in de maatschappij</a:t>
            </a:r>
          </a:p>
          <a:p>
            <a:endParaRPr lang="nl-NL" sz="4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55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D1F5520-6ABD-4574-B88D-E54ABB06D261}"/>
              </a:ext>
            </a:extLst>
          </p:cNvPr>
          <p:cNvSpPr txBox="1">
            <a:spLocks/>
          </p:cNvSpPr>
          <p:nvPr/>
        </p:nvSpPr>
        <p:spPr>
          <a:xfrm>
            <a:off x="524740" y="1875067"/>
            <a:ext cx="4809259" cy="4250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34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Dagelijks functioneren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Zorgen voor jezelf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	</a:t>
            </a: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Je grenzen kennen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Omgaan met tijd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Kunnen werken</a:t>
            </a:r>
          </a:p>
          <a:p>
            <a:endParaRPr lang="nl-NL" sz="2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0EF39D-2314-BDED-B9E5-6ACA13D89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86120" cy="4351338"/>
          </a:xfrm>
        </p:spPr>
        <p:txBody>
          <a:bodyPr>
            <a:normAutofit lnSpcReduction="10000"/>
          </a:bodyPr>
          <a:lstStyle/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Kennis van gezondheid</a:t>
            </a:r>
          </a:p>
          <a:p>
            <a:pPr marL="0" indent="0">
              <a:buNone/>
            </a:pPr>
            <a:endParaRPr lang="nl-NL" sz="4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Omgaan met geld</a:t>
            </a:r>
          </a:p>
          <a:p>
            <a:pPr marL="0" indent="0">
              <a:buNone/>
            </a:pPr>
            <a:endParaRPr lang="nl-NL" sz="4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Hulp kunnen vragen</a:t>
            </a: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55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D1F5520-6ABD-4574-B88D-E54ABB06D261}"/>
              </a:ext>
            </a:extLst>
          </p:cNvPr>
          <p:cNvSpPr txBox="1">
            <a:spLocks/>
          </p:cNvSpPr>
          <p:nvPr/>
        </p:nvSpPr>
        <p:spPr>
          <a:xfrm>
            <a:off x="524740" y="1875067"/>
            <a:ext cx="4809259" cy="4250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nl-NL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Samenwerken</a:t>
            </a:r>
            <a:br>
              <a:rPr lang="nl-NL" sz="48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</a:br>
            <a:br>
              <a:rPr lang="nl-NL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</a:br>
            <a:endParaRPr lang="nl-NL" sz="40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8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D1F5520-6ABD-4574-B88D-E54ABB06D261}"/>
              </a:ext>
            </a:extLst>
          </p:cNvPr>
          <p:cNvSpPr txBox="1">
            <a:spLocks/>
          </p:cNvSpPr>
          <p:nvPr/>
        </p:nvSpPr>
        <p:spPr>
          <a:xfrm>
            <a:off x="524740" y="1875067"/>
            <a:ext cx="4809259" cy="4250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" y="1300480"/>
            <a:ext cx="12178146" cy="50558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2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lvl="8"/>
            <a:endParaRPr lang="en-GB" sz="22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sz="32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sz="32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sz="32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sz="36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Isosceles Triangle 3">
            <a:extLst>
              <a:ext uri="{FF2B5EF4-FFF2-40B4-BE49-F238E27FC236}">
                <a16:creationId xmlns:a16="http://schemas.microsoft.com/office/drawing/2014/main" id="{A1E9A23D-523E-B4B4-C53C-582037B6497E}"/>
              </a:ext>
            </a:extLst>
          </p:cNvPr>
          <p:cNvSpPr/>
          <p:nvPr/>
        </p:nvSpPr>
        <p:spPr>
          <a:xfrm>
            <a:off x="3296356" y="2533650"/>
            <a:ext cx="4357511" cy="2947617"/>
          </a:xfrm>
          <a:prstGeom prst="triangle">
            <a:avLst>
              <a:gd name="adj" fmla="val 5153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us 7">
            <a:extLst>
              <a:ext uri="{FF2B5EF4-FFF2-40B4-BE49-F238E27FC236}">
                <a16:creationId xmlns:a16="http://schemas.microsoft.com/office/drawing/2014/main" id="{DCE8887E-2F42-7977-CA03-8DD8E5701490}"/>
              </a:ext>
            </a:extLst>
          </p:cNvPr>
          <p:cNvSpPr/>
          <p:nvPr/>
        </p:nvSpPr>
        <p:spPr>
          <a:xfrm>
            <a:off x="5039360" y="4003040"/>
            <a:ext cx="772159" cy="843280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5B61D47-7DA0-4141-1713-089DB0D3676B}"/>
              </a:ext>
            </a:extLst>
          </p:cNvPr>
          <p:cNvSpPr txBox="1"/>
          <p:nvPr/>
        </p:nvSpPr>
        <p:spPr>
          <a:xfrm>
            <a:off x="7945120" y="5059680"/>
            <a:ext cx="3142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professional</a:t>
            </a:r>
            <a:endParaRPr lang="nl-NL" sz="4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87A6674-FBF9-CCF2-ECBD-3EB4CAB05357}"/>
              </a:ext>
            </a:extLst>
          </p:cNvPr>
          <p:cNvSpPr txBox="1"/>
          <p:nvPr/>
        </p:nvSpPr>
        <p:spPr>
          <a:xfrm>
            <a:off x="1219200" y="5059681"/>
            <a:ext cx="1785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naaste</a:t>
            </a:r>
            <a:endParaRPr lang="nl-NL" sz="44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2BFB687-08AE-80F3-F8CC-1396ABD6DB49}"/>
              </a:ext>
            </a:extLst>
          </p:cNvPr>
          <p:cNvSpPr txBox="1"/>
          <p:nvPr/>
        </p:nvSpPr>
        <p:spPr>
          <a:xfrm>
            <a:off x="4805680" y="182021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Cliënt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15336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Een eerste stap op weg </a:t>
            </a:r>
            <a:br>
              <a:rPr lang="nl-NL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naar Veerkracht!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632" y="1690688"/>
            <a:ext cx="9105647" cy="4554788"/>
          </a:xfrm>
        </p:spPr>
        <p:txBody>
          <a:bodyPr>
            <a:normAutofit fontScale="85000" lnSpcReduction="20000"/>
          </a:bodyPr>
          <a:lstStyle/>
          <a:p>
            <a:endParaRPr lang="nl-NL" sz="2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sz="2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51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 wil je veranderen of meer aandacht geven?</a:t>
            </a:r>
            <a:endParaRPr lang="nl-NL" sz="51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51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 kan een eerste stap zijn?</a:t>
            </a:r>
            <a:endParaRPr lang="nl-NL" sz="51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51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er iets wat je daarbij tegenhoudt?</a:t>
            </a:r>
            <a:endParaRPr lang="nl-NL" sz="51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51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 of wie kan je helpen?</a:t>
            </a:r>
            <a:endParaRPr lang="nl-NL" sz="51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sz="36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8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D1F5520-6ABD-4574-B88D-E54ABB06D261}"/>
              </a:ext>
            </a:extLst>
          </p:cNvPr>
          <p:cNvSpPr txBox="1">
            <a:spLocks/>
          </p:cNvSpPr>
          <p:nvPr/>
        </p:nvSpPr>
        <p:spPr>
          <a:xfrm>
            <a:off x="524740" y="1875067"/>
            <a:ext cx="4809259" cy="4250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17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Welzijn / Geluk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8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433541-D5D2-428C-A2CE-FBC73E492783}"/>
              </a:ext>
            </a:extLst>
          </p:cNvPr>
          <p:cNvSpPr txBox="1"/>
          <p:nvPr/>
        </p:nvSpPr>
        <p:spPr>
          <a:xfrm>
            <a:off x="8334375" y="3575158"/>
            <a:ext cx="192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Genen</a:t>
            </a:r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311F96B2-F4F6-46E3-9DDD-85FF22656779}"/>
              </a:ext>
            </a:extLst>
          </p:cNvPr>
          <p:cNvSpPr/>
          <p:nvPr/>
        </p:nvSpPr>
        <p:spPr>
          <a:xfrm>
            <a:off x="4356329" y="2460809"/>
            <a:ext cx="3616096" cy="347377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05AF564B-59E2-47FA-823B-347B71A7805B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6164377" y="2460809"/>
            <a:ext cx="0" cy="34737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72DAFB48-064E-426F-AC12-3CAE78BD1FB3}"/>
              </a:ext>
            </a:extLst>
          </p:cNvPr>
          <p:cNvCxnSpPr>
            <a:cxnSpLocks/>
          </p:cNvCxnSpPr>
          <p:nvPr/>
        </p:nvCxnSpPr>
        <p:spPr>
          <a:xfrm>
            <a:off x="5083512" y="2813158"/>
            <a:ext cx="1063978" cy="152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6">
            <a:extLst>
              <a:ext uri="{FF2B5EF4-FFF2-40B4-BE49-F238E27FC236}">
                <a16:creationId xmlns:a16="http://schemas.microsoft.com/office/drawing/2014/main" id="{271A23B6-B137-4B40-BC95-3D3793959096}"/>
              </a:ext>
            </a:extLst>
          </p:cNvPr>
          <p:cNvSpPr txBox="1"/>
          <p:nvPr/>
        </p:nvSpPr>
        <p:spPr>
          <a:xfrm>
            <a:off x="5015273" y="3935401"/>
            <a:ext cx="79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latin typeface="+mj-lt"/>
              </a:rPr>
              <a:t>40%</a:t>
            </a:r>
            <a:endParaRPr lang="en-GB" sz="2000" dirty="0">
              <a:latin typeface="+mj-lt"/>
            </a:endParaRPr>
          </a:p>
        </p:txBody>
      </p:sp>
      <p:sp>
        <p:nvSpPr>
          <p:cNvPr id="24" name="Oval 18">
            <a:extLst>
              <a:ext uri="{FF2B5EF4-FFF2-40B4-BE49-F238E27FC236}">
                <a16:creationId xmlns:a16="http://schemas.microsoft.com/office/drawing/2014/main" id="{C7C9EBBF-478F-4FC9-923D-CECAF571594D}"/>
              </a:ext>
            </a:extLst>
          </p:cNvPr>
          <p:cNvSpPr/>
          <p:nvPr/>
        </p:nvSpPr>
        <p:spPr>
          <a:xfrm>
            <a:off x="3219455" y="5038725"/>
            <a:ext cx="1061714" cy="952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Jij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AA4D39DB-AC84-4C67-9F8A-E75BF1713C0A}"/>
              </a:ext>
            </a:extLst>
          </p:cNvPr>
          <p:cNvCxnSpPr>
            <a:cxnSpLocks/>
          </p:cNvCxnSpPr>
          <p:nvPr/>
        </p:nvCxnSpPr>
        <p:spPr>
          <a:xfrm flipV="1">
            <a:off x="4152180" y="4144052"/>
            <a:ext cx="923270" cy="1068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16">
            <a:extLst>
              <a:ext uri="{FF2B5EF4-FFF2-40B4-BE49-F238E27FC236}">
                <a16:creationId xmlns:a16="http://schemas.microsoft.com/office/drawing/2014/main" id="{DB4A4117-552A-4B1E-8FD8-3F5B562ED00C}"/>
              </a:ext>
            </a:extLst>
          </p:cNvPr>
          <p:cNvSpPr txBox="1"/>
          <p:nvPr/>
        </p:nvSpPr>
        <p:spPr>
          <a:xfrm>
            <a:off x="5435600" y="2897401"/>
            <a:ext cx="69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latin typeface="+mj-lt"/>
              </a:rPr>
              <a:t>10%</a:t>
            </a:r>
            <a:endParaRPr lang="en-GB" sz="2000" dirty="0">
              <a:latin typeface="+mj-lt"/>
            </a:endParaRPr>
          </a:p>
        </p:txBody>
      </p:sp>
      <p:sp>
        <p:nvSpPr>
          <p:cNvPr id="27" name="Tekstvak 35">
            <a:extLst>
              <a:ext uri="{FF2B5EF4-FFF2-40B4-BE49-F238E27FC236}">
                <a16:creationId xmlns:a16="http://schemas.microsoft.com/office/drawing/2014/main" id="{2AA08EFB-7F83-4A0E-A40A-FCE8C31D3AE7}"/>
              </a:ext>
            </a:extLst>
          </p:cNvPr>
          <p:cNvSpPr txBox="1"/>
          <p:nvPr/>
        </p:nvSpPr>
        <p:spPr>
          <a:xfrm>
            <a:off x="3886201" y="1742733"/>
            <a:ext cx="2971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Omstandigheden</a:t>
            </a:r>
            <a:endParaRPr lang="nl-NL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nl-N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kstvak 42">
            <a:extLst>
              <a:ext uri="{FF2B5EF4-FFF2-40B4-BE49-F238E27FC236}">
                <a16:creationId xmlns:a16="http://schemas.microsoft.com/office/drawing/2014/main" id="{5A9D836A-0E04-4817-9E0F-CBD6B9D830D2}"/>
              </a:ext>
            </a:extLst>
          </p:cNvPr>
          <p:cNvSpPr txBox="1"/>
          <p:nvPr/>
        </p:nvSpPr>
        <p:spPr>
          <a:xfrm>
            <a:off x="6424448" y="3735346"/>
            <a:ext cx="1071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latin typeface="+mj-lt"/>
              </a:rPr>
              <a:t>     50%</a:t>
            </a:r>
          </a:p>
        </p:txBody>
      </p:sp>
      <p:cxnSp>
        <p:nvCxnSpPr>
          <p:cNvPr id="29" name="Rechte verbindingslijn met pijl 15">
            <a:extLst>
              <a:ext uri="{FF2B5EF4-FFF2-40B4-BE49-F238E27FC236}">
                <a16:creationId xmlns:a16="http://schemas.microsoft.com/office/drawing/2014/main" id="{DE5EA729-4281-45EC-959E-8431546F2AAE}"/>
              </a:ext>
            </a:extLst>
          </p:cNvPr>
          <p:cNvCxnSpPr/>
          <p:nvPr/>
        </p:nvCxnSpPr>
        <p:spPr>
          <a:xfrm flipH="1">
            <a:off x="7496176" y="3848100"/>
            <a:ext cx="838199" cy="8730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Rechte verbindingslijn met pijl 17">
            <a:extLst>
              <a:ext uri="{FF2B5EF4-FFF2-40B4-BE49-F238E27FC236}">
                <a16:creationId xmlns:a16="http://schemas.microsoft.com/office/drawing/2014/main" id="{D217C04E-3D32-44B5-8C37-14DD22E6FDBC}"/>
              </a:ext>
            </a:extLst>
          </p:cNvPr>
          <p:cNvCxnSpPr/>
          <p:nvPr/>
        </p:nvCxnSpPr>
        <p:spPr>
          <a:xfrm>
            <a:off x="5435600" y="2304146"/>
            <a:ext cx="186802" cy="59325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96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endParaRPr lang="nl-NL" sz="4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5440" y="1615441"/>
            <a:ext cx="7074231" cy="4472050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nl-NL" sz="36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lvl="1"/>
            <a:r>
              <a:rPr lang="nl-NL" sz="17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Boeken </a:t>
            </a:r>
          </a:p>
          <a:p>
            <a:pPr marL="457200" lvl="1" indent="0">
              <a:buNone/>
            </a:pPr>
            <a:endParaRPr lang="nl-NL" sz="176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lvl="1"/>
            <a:r>
              <a:rPr lang="nl-NL" sz="17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Workshop of training</a:t>
            </a:r>
          </a:p>
          <a:p>
            <a:pPr lvl="1"/>
            <a:endParaRPr lang="nl-NL" sz="176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lvl="1"/>
            <a:endParaRPr lang="nl-NL" sz="36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NL" sz="135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nl-NL" sz="1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Toekomstwens: </a:t>
            </a:r>
          </a:p>
          <a:p>
            <a:pPr marL="457200" lvl="1" indent="0">
              <a:buNone/>
            </a:pPr>
            <a:endParaRPr lang="nl-NL" sz="112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nl-NL" sz="1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Klein geluk in het basispakket </a:t>
            </a:r>
            <a:r>
              <a:rPr lang="nl-NL" sz="14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 </a:t>
            </a:r>
          </a:p>
          <a:p>
            <a:pPr marL="457200" lvl="1" indent="0">
              <a:buNone/>
            </a:pPr>
            <a:endParaRPr lang="nl-NL" sz="36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sz="36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sz="36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sz="36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		 </a:t>
            </a:r>
          </a:p>
          <a:p>
            <a:endParaRPr lang="en-GB" sz="32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sz="32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sz="32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sz="32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nl-NL" sz="36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8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D1F5520-6ABD-4574-B88D-E54ABB06D261}"/>
              </a:ext>
            </a:extLst>
          </p:cNvPr>
          <p:cNvSpPr txBox="1">
            <a:spLocks/>
          </p:cNvSpPr>
          <p:nvPr/>
        </p:nvSpPr>
        <p:spPr>
          <a:xfrm>
            <a:off x="524740" y="1875067"/>
            <a:ext cx="4809259" cy="4250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0435" y="1690688"/>
            <a:ext cx="5717711" cy="310483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4BBDC9F-D085-7C89-43E1-86C866471BF0}"/>
              </a:ext>
            </a:extLst>
          </p:cNvPr>
          <p:cNvSpPr txBox="1"/>
          <p:nvPr/>
        </p:nvSpPr>
        <p:spPr>
          <a:xfrm>
            <a:off x="7477760" y="5146887"/>
            <a:ext cx="50489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www.kleingeluk.nu</a:t>
            </a:r>
          </a:p>
          <a:p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C1D885D-2A9B-2C43-5A9C-420937F920A0}"/>
              </a:ext>
            </a:extLst>
          </p:cNvPr>
          <p:cNvSpPr txBox="1"/>
          <p:nvPr/>
        </p:nvSpPr>
        <p:spPr>
          <a:xfrm>
            <a:off x="4592320" y="6087492"/>
            <a:ext cx="286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Tot ziens!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80630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0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A7BAB-F8FE-4025-B250-5EDCF4A1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6440" cy="4351338"/>
          </a:xfrm>
        </p:spPr>
        <p:txBody>
          <a:bodyPr>
            <a:normAutofit/>
          </a:bodyPr>
          <a:lstStyle/>
          <a:p>
            <a:pPr marL="0" lvl="0" indent="0" fontAlgn="base">
              <a:buSzPts val="1000"/>
              <a:buNone/>
              <a:tabLst>
                <a:tab pos="457200" algn="l"/>
              </a:tabLst>
            </a:pPr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Wat gaan we doen?</a:t>
            </a:r>
            <a:endParaRPr lang="nl-NL" sz="18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lvl="0" indent="0" fontAlgn="base">
              <a:buSzPts val="1000"/>
              <a:buNone/>
              <a:tabLst>
                <a:tab pos="457200" algn="l"/>
              </a:tabLst>
            </a:pPr>
            <a:endParaRPr lang="nl-NL" sz="3600" b="1" dirty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Informatie </a:t>
            </a:r>
            <a:r>
              <a:rPr lang="nl-NL" sz="3200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over geluk/welbevinden en Positieve Gezondheid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36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Spinnenweb </a:t>
            </a:r>
            <a:r>
              <a:rPr lang="nl-NL" sz="3200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van Positieve Gezondheid gebruiken</a:t>
            </a:r>
          </a:p>
          <a:p>
            <a:pPr marL="0" lvl="0" indent="0" fontAlgn="base">
              <a:buSzPts val="1000"/>
              <a:buNone/>
              <a:tabLst>
                <a:tab pos="457200" algn="l"/>
              </a:tabLst>
            </a:pPr>
            <a:endParaRPr lang="nl-NL" sz="3200" dirty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Samenwerken en versterken 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32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32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1200"/>
              </a:spcBef>
              <a:spcAft>
                <a:spcPts val="785"/>
              </a:spcAft>
              <a:buNone/>
            </a:pPr>
            <a:endParaRPr lang="nl-NL" sz="5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1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Maria: van </a:t>
            </a:r>
            <a:r>
              <a:rPr lang="en-US" sz="40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tekort</a:t>
            </a:r>
            <a:r>
              <a:rPr lang="en-US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naar</a:t>
            </a:r>
            <a:br>
              <a:rPr lang="en-US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overvloed</a:t>
            </a:r>
            <a:br>
              <a:rPr lang="en-US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</a:br>
            <a:endParaRPr lang="nl-NL" sz="40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0518" y="1880467"/>
            <a:ext cx="10952362" cy="1170304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Verpleegkundige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mantelzorger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patiënt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, </a:t>
            </a:r>
          </a:p>
          <a:p>
            <a:pPr marL="457200" lvl="1" indent="0" algn="ctr">
              <a:buNone/>
            </a:pP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schrijver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(60.000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boeken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) en trainer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pic>
        <p:nvPicPr>
          <p:cNvPr id="12" name="Tijdelijke aanduiding voor inhoud 5" descr="Afbeelding met tekst, boom, buiten&#10;&#10;Automatisch gegenereerde beschrijving">
            <a:extLst>
              <a:ext uri="{FF2B5EF4-FFF2-40B4-BE49-F238E27FC236}">
                <a16:creationId xmlns:a16="http://schemas.microsoft.com/office/drawing/2014/main" id="{6109B1DA-C225-4C0A-A994-E560C44C46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" r="1" b="34005"/>
          <a:stretch/>
        </p:blipFill>
        <p:spPr>
          <a:xfrm>
            <a:off x="1993392" y="3566689"/>
            <a:ext cx="8276328" cy="26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2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Positieve Gezondheid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8910" y="1880467"/>
            <a:ext cx="5793970" cy="4612408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Machteld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Huber (m)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Maria Grijpma (l)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Inge Jager (r)</a:t>
            </a:r>
          </a:p>
          <a:p>
            <a:endParaRPr lang="en-US" sz="4000" b="1" dirty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pic>
        <p:nvPicPr>
          <p:cNvPr id="13" name="Tijdelijke aanduiding voor inhoud 5" descr="Afbeelding met tekst, persoon, binnen&#10;&#10;Automatisch gegenereerde beschrijving">
            <a:extLst>
              <a:ext uri="{FF2B5EF4-FFF2-40B4-BE49-F238E27FC236}">
                <a16:creationId xmlns:a16="http://schemas.microsoft.com/office/drawing/2014/main" id="{75BB118B-9D00-4C84-B0BD-A261A2A76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r="14382" b="-1"/>
          <a:stretch/>
        </p:blipFill>
        <p:spPr>
          <a:xfrm>
            <a:off x="0" y="1708507"/>
            <a:ext cx="5734463" cy="45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0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Vlog met Machteld over veerkracht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A7BAB-F8FE-4025-B250-5EDCF4A18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32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3200" b="1" dirty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lvl="0" indent="0" fontAlgn="base">
              <a:buSzPts val="1000"/>
              <a:buNone/>
              <a:tabLst>
                <a:tab pos="457200" algn="l"/>
              </a:tabLst>
            </a:pPr>
            <a:r>
              <a:rPr lang="nl-NL" sz="3600" dirty="0">
                <a:hlinkClick r:id="rId3"/>
              </a:rPr>
              <a:t>Machteld Huber vertelt over Positieve Gezondheid </a:t>
            </a:r>
            <a:r>
              <a:rPr lang="nl-NL" sz="3600" dirty="0"/>
              <a:t> </a:t>
            </a:r>
            <a:endParaRPr lang="nl-NL" sz="36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0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Voorstellen aan elkaar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A7BAB-F8FE-4025-B250-5EDCF4A18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nl-NL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Hoe heet je?</a:t>
            </a:r>
          </a:p>
          <a:p>
            <a:pPr marL="0" indent="0" algn="ctr">
              <a:buNone/>
            </a:pPr>
            <a:endParaRPr lang="nl-NL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Waar woon je?</a:t>
            </a:r>
          </a:p>
          <a:p>
            <a:pPr marL="0" indent="0" algn="ctr">
              <a:buNone/>
            </a:pPr>
            <a:endParaRPr lang="nl-NL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Waar word jij gelukkig van?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Welzijn / Geluk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8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433541-D5D2-428C-A2CE-FBC73E492783}"/>
              </a:ext>
            </a:extLst>
          </p:cNvPr>
          <p:cNvSpPr txBox="1"/>
          <p:nvPr/>
        </p:nvSpPr>
        <p:spPr>
          <a:xfrm>
            <a:off x="8334375" y="3575158"/>
            <a:ext cx="192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Genen</a:t>
            </a:r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311F96B2-F4F6-46E3-9DDD-85FF22656779}"/>
              </a:ext>
            </a:extLst>
          </p:cNvPr>
          <p:cNvSpPr/>
          <p:nvPr/>
        </p:nvSpPr>
        <p:spPr>
          <a:xfrm>
            <a:off x="4356329" y="2460809"/>
            <a:ext cx="3616096" cy="347377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05AF564B-59E2-47FA-823B-347B71A7805B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6164377" y="2460809"/>
            <a:ext cx="0" cy="34737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72DAFB48-064E-426F-AC12-3CAE78BD1FB3}"/>
              </a:ext>
            </a:extLst>
          </p:cNvPr>
          <p:cNvCxnSpPr>
            <a:cxnSpLocks/>
          </p:cNvCxnSpPr>
          <p:nvPr/>
        </p:nvCxnSpPr>
        <p:spPr>
          <a:xfrm>
            <a:off x="5083512" y="2813158"/>
            <a:ext cx="1063978" cy="152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6">
            <a:extLst>
              <a:ext uri="{FF2B5EF4-FFF2-40B4-BE49-F238E27FC236}">
                <a16:creationId xmlns:a16="http://schemas.microsoft.com/office/drawing/2014/main" id="{271A23B6-B137-4B40-BC95-3D3793959096}"/>
              </a:ext>
            </a:extLst>
          </p:cNvPr>
          <p:cNvSpPr txBox="1"/>
          <p:nvPr/>
        </p:nvSpPr>
        <p:spPr>
          <a:xfrm>
            <a:off x="5015273" y="3935401"/>
            <a:ext cx="79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latin typeface="+mj-lt"/>
              </a:rPr>
              <a:t>40%</a:t>
            </a:r>
            <a:endParaRPr lang="en-GB" sz="2000" dirty="0">
              <a:latin typeface="+mj-lt"/>
            </a:endParaRPr>
          </a:p>
        </p:txBody>
      </p:sp>
      <p:sp>
        <p:nvSpPr>
          <p:cNvPr id="24" name="Oval 18">
            <a:extLst>
              <a:ext uri="{FF2B5EF4-FFF2-40B4-BE49-F238E27FC236}">
                <a16:creationId xmlns:a16="http://schemas.microsoft.com/office/drawing/2014/main" id="{C7C9EBBF-478F-4FC9-923D-CECAF571594D}"/>
              </a:ext>
            </a:extLst>
          </p:cNvPr>
          <p:cNvSpPr/>
          <p:nvPr/>
        </p:nvSpPr>
        <p:spPr>
          <a:xfrm>
            <a:off x="3219455" y="5038725"/>
            <a:ext cx="1061714" cy="952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Jij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AA4D39DB-AC84-4C67-9F8A-E75BF1713C0A}"/>
              </a:ext>
            </a:extLst>
          </p:cNvPr>
          <p:cNvCxnSpPr>
            <a:cxnSpLocks/>
          </p:cNvCxnSpPr>
          <p:nvPr/>
        </p:nvCxnSpPr>
        <p:spPr>
          <a:xfrm flipV="1">
            <a:off x="4152180" y="4144052"/>
            <a:ext cx="923270" cy="1068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16">
            <a:extLst>
              <a:ext uri="{FF2B5EF4-FFF2-40B4-BE49-F238E27FC236}">
                <a16:creationId xmlns:a16="http://schemas.microsoft.com/office/drawing/2014/main" id="{DB4A4117-552A-4B1E-8FD8-3F5B562ED00C}"/>
              </a:ext>
            </a:extLst>
          </p:cNvPr>
          <p:cNvSpPr txBox="1"/>
          <p:nvPr/>
        </p:nvSpPr>
        <p:spPr>
          <a:xfrm>
            <a:off x="5435600" y="2897401"/>
            <a:ext cx="695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latin typeface="+mj-lt"/>
              </a:rPr>
              <a:t>10%</a:t>
            </a:r>
            <a:endParaRPr lang="en-GB" sz="2000" dirty="0">
              <a:latin typeface="+mj-lt"/>
            </a:endParaRPr>
          </a:p>
        </p:txBody>
      </p:sp>
      <p:sp>
        <p:nvSpPr>
          <p:cNvPr id="27" name="Tekstvak 35">
            <a:extLst>
              <a:ext uri="{FF2B5EF4-FFF2-40B4-BE49-F238E27FC236}">
                <a16:creationId xmlns:a16="http://schemas.microsoft.com/office/drawing/2014/main" id="{2AA08EFB-7F83-4A0E-A40A-FCE8C31D3AE7}"/>
              </a:ext>
            </a:extLst>
          </p:cNvPr>
          <p:cNvSpPr txBox="1"/>
          <p:nvPr/>
        </p:nvSpPr>
        <p:spPr>
          <a:xfrm>
            <a:off x="3886201" y="1742733"/>
            <a:ext cx="2971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Omstandigheden</a:t>
            </a:r>
            <a:endParaRPr lang="nl-NL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nl-N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kstvak 42">
            <a:extLst>
              <a:ext uri="{FF2B5EF4-FFF2-40B4-BE49-F238E27FC236}">
                <a16:creationId xmlns:a16="http://schemas.microsoft.com/office/drawing/2014/main" id="{5A9D836A-0E04-4817-9E0F-CBD6B9D830D2}"/>
              </a:ext>
            </a:extLst>
          </p:cNvPr>
          <p:cNvSpPr txBox="1"/>
          <p:nvPr/>
        </p:nvSpPr>
        <p:spPr>
          <a:xfrm>
            <a:off x="6424448" y="3735346"/>
            <a:ext cx="1071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latin typeface="+mj-lt"/>
              </a:rPr>
              <a:t>     50%</a:t>
            </a:r>
          </a:p>
        </p:txBody>
      </p:sp>
      <p:cxnSp>
        <p:nvCxnSpPr>
          <p:cNvPr id="29" name="Rechte verbindingslijn met pijl 15">
            <a:extLst>
              <a:ext uri="{FF2B5EF4-FFF2-40B4-BE49-F238E27FC236}">
                <a16:creationId xmlns:a16="http://schemas.microsoft.com/office/drawing/2014/main" id="{DE5EA729-4281-45EC-959E-8431546F2AAE}"/>
              </a:ext>
            </a:extLst>
          </p:cNvPr>
          <p:cNvCxnSpPr/>
          <p:nvPr/>
        </p:nvCxnSpPr>
        <p:spPr>
          <a:xfrm flipH="1">
            <a:off x="7496176" y="3848100"/>
            <a:ext cx="838199" cy="8730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Rechte verbindingslijn met pijl 17">
            <a:extLst>
              <a:ext uri="{FF2B5EF4-FFF2-40B4-BE49-F238E27FC236}">
                <a16:creationId xmlns:a16="http://schemas.microsoft.com/office/drawing/2014/main" id="{D217C04E-3D32-44B5-8C37-14DD22E6FDBC}"/>
              </a:ext>
            </a:extLst>
          </p:cNvPr>
          <p:cNvCxnSpPr/>
          <p:nvPr/>
        </p:nvCxnSpPr>
        <p:spPr>
          <a:xfrm>
            <a:off x="5435600" y="2304146"/>
            <a:ext cx="186802" cy="59325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2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Klein </a:t>
            </a:r>
            <a:r>
              <a:rPr lang="en-US" sz="40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Geluk</a:t>
            </a:r>
            <a:r>
              <a:rPr lang="en-US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40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gaat</a:t>
            </a:r>
            <a:r>
              <a:rPr lang="en-US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over die 40%</a:t>
            </a:r>
            <a:endParaRPr lang="nl-NL" sz="40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0518" y="1880467"/>
            <a:ext cx="10952362" cy="1170304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Wat doe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jij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aan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je 40%?</a:t>
            </a:r>
          </a:p>
          <a:p>
            <a:pPr marL="457200" lvl="1" indent="0" algn="ctr">
              <a:buNone/>
            </a:pP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Welke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activiteiten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geven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jou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weer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veerkracht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pic>
        <p:nvPicPr>
          <p:cNvPr id="12" name="Tijdelijke aanduiding voor inhoud 5" descr="Afbeelding met tekst, boom, buiten&#10;&#10;Automatisch gegenereerde beschrijving">
            <a:extLst>
              <a:ext uri="{FF2B5EF4-FFF2-40B4-BE49-F238E27FC236}">
                <a16:creationId xmlns:a16="http://schemas.microsoft.com/office/drawing/2014/main" id="{6109B1DA-C225-4C0A-A994-E560C44C46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" r="1" b="34005"/>
          <a:stretch/>
        </p:blipFill>
        <p:spPr>
          <a:xfrm>
            <a:off x="1993392" y="3566689"/>
            <a:ext cx="8276328" cy="26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72FA0CF9-6CE6-4022-B8BA-E18F3548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/>
        </p:blipFill>
        <p:spPr>
          <a:xfrm>
            <a:off x="3986784" y="1"/>
            <a:ext cx="8205216" cy="1721272"/>
          </a:xfrm>
          <a:prstGeom prst="rect">
            <a:avLst/>
          </a:prstGeom>
        </p:spPr>
      </p:pic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0E90B1A2-1CB9-460E-9927-4E4A4029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79022"/>
          <a:stretch/>
        </p:blipFill>
        <p:spPr>
          <a:xfrm rot="10800000">
            <a:off x="0" y="0"/>
            <a:ext cx="3986784" cy="17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C71BD-5189-4C55-8BBD-0FFFAA6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endParaRPr lang="nl-NL" sz="40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8E10FE-6B25-43BC-990D-F384334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www.kleingeluk.nu</a:t>
            </a:r>
          </a:p>
        </p:txBody>
      </p:sp>
      <p:pic>
        <p:nvPicPr>
          <p:cNvPr id="9" name="Afbeelding 8" descr="Afbeelding met tekst, boek&#10;&#10;Automatisch gegenereerde beschrijving">
            <a:extLst>
              <a:ext uri="{FF2B5EF4-FFF2-40B4-BE49-F238E27FC236}">
                <a16:creationId xmlns:a16="http://schemas.microsoft.com/office/drawing/2014/main" id="{ED972A8B-0E51-42DE-B21B-10239336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 r="22222"/>
          <a:stretch/>
        </p:blipFill>
        <p:spPr>
          <a:xfrm rot="10800000">
            <a:off x="0" y="6224016"/>
            <a:ext cx="5334000" cy="633984"/>
          </a:xfrm>
          <a:prstGeom prst="rect">
            <a:avLst/>
          </a:prstGeom>
        </p:spPr>
      </p:pic>
      <p:pic>
        <p:nvPicPr>
          <p:cNvPr id="11" name="Afbeelding 10" descr="Afbeelding met tekst, boek&#10;&#10;Automatisch gegenereerde beschrijving">
            <a:extLst>
              <a:ext uri="{FF2B5EF4-FFF2-40B4-BE49-F238E27FC236}">
                <a16:creationId xmlns:a16="http://schemas.microsoft.com/office/drawing/2014/main" id="{2CDA0209-B14E-4B5E-A534-932D649A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6"/>
          <a:stretch/>
        </p:blipFill>
        <p:spPr>
          <a:xfrm>
            <a:off x="5334000" y="6224016"/>
            <a:ext cx="6858000" cy="6339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C7BDC5B-D77D-49D7-AE0D-1C1C1C90E8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8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04F1B-CFD4-4681-94E0-CBE3F34967A8}"/>
              </a:ext>
            </a:extLst>
          </p:cNvPr>
          <p:cNvSpPr txBox="1">
            <a:spLocks/>
          </p:cNvSpPr>
          <p:nvPr/>
        </p:nvSpPr>
        <p:spPr>
          <a:xfrm>
            <a:off x="819150" y="365125"/>
            <a:ext cx="10268368" cy="137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pic>
        <p:nvPicPr>
          <p:cNvPr id="12" name="Tijdelijke aanduiding voor inhoud 5">
            <a:extLst>
              <a:ext uri="{FF2B5EF4-FFF2-40B4-BE49-F238E27FC236}">
                <a16:creationId xmlns:a16="http://schemas.microsoft.com/office/drawing/2014/main" id="{C85605D7-D730-4D67-95DC-C4F5FA61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055"/>
          <a:stretch/>
        </p:blipFill>
        <p:spPr>
          <a:xfrm>
            <a:off x="1923633" y="811128"/>
            <a:ext cx="7829967" cy="572778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8859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E2F8E9DA6F446B0A686207F5532C0" ma:contentTypeVersion="18" ma:contentTypeDescription="Een nieuw document maken." ma:contentTypeScope="" ma:versionID="00569af2188d7992cd22ccf12ab7175f">
  <xsd:schema xmlns:xsd="http://www.w3.org/2001/XMLSchema" xmlns:xs="http://www.w3.org/2001/XMLSchema" xmlns:p="http://schemas.microsoft.com/office/2006/metadata/properties" xmlns:ns2="bbcb6a75-1dd5-45c1-9305-6bda61e35669" xmlns:ns3="c99bb6b9-1c9f-4a2c-8d21-690c05d4ebc2" targetNamespace="http://schemas.microsoft.com/office/2006/metadata/properties" ma:root="true" ma:fieldsID="10f1de8b3cee348510ed326cb4c54da6" ns2:_="" ns3:_="">
    <xsd:import namespace="bbcb6a75-1dd5-45c1-9305-6bda61e35669"/>
    <xsd:import namespace="c99bb6b9-1c9f-4a2c-8d21-690c05d4eb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b6a75-1dd5-45c1-9305-6bda61e356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8bf36e04-c0b8-4e52-95db-97603fe9e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bb6b9-1c9f-4a2c-8d21-690c05d4ebc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95fcecb-dff3-4e75-a185-5622e7a43c16}" ma:internalName="TaxCatchAll" ma:showField="CatchAllData" ma:web="c99bb6b9-1c9f-4a2c-8d21-690c05d4eb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9bb6b9-1c9f-4a2c-8d21-690c05d4ebc2" xsi:nil="true"/>
    <lcf76f155ced4ddcb4097134ff3c332f xmlns="bbcb6a75-1dd5-45c1-9305-6bda61e356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A0AC59-CA30-4A38-9BE7-3B3DB59E211A}"/>
</file>

<file path=customXml/itemProps2.xml><?xml version="1.0" encoding="utf-8"?>
<ds:datastoreItem xmlns:ds="http://schemas.openxmlformats.org/officeDocument/2006/customXml" ds:itemID="{BE3CE1B8-AF3F-4290-ADB8-DEF8123CAA59}"/>
</file>

<file path=customXml/itemProps3.xml><?xml version="1.0" encoding="utf-8"?>
<ds:datastoreItem xmlns:ds="http://schemas.openxmlformats.org/officeDocument/2006/customXml" ds:itemID="{929D8538-BC51-4E59-BA57-1D4775E71F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483</Words>
  <Application>Microsoft Office PowerPoint</Application>
  <PresentationFormat>Breedbeeld</PresentationFormat>
  <Paragraphs>194</Paragraphs>
  <Slides>19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Kantoorthema</vt:lpstr>
      <vt:lpstr>     Klein Geluk</vt:lpstr>
      <vt:lpstr>PowerPoint-presentatie</vt:lpstr>
      <vt:lpstr>Maria: van tekort naar overvloed </vt:lpstr>
      <vt:lpstr>Positieve Gezondheid</vt:lpstr>
      <vt:lpstr>Vlog met Machteld over veerkracht</vt:lpstr>
      <vt:lpstr>Voorstellen aan elkaar</vt:lpstr>
      <vt:lpstr>Welzijn / Geluk </vt:lpstr>
      <vt:lpstr>Klein Geluk, gaat over die 40%</vt:lpstr>
      <vt:lpstr>PowerPoint-presentatie</vt:lpstr>
      <vt:lpstr>Lichaamsfuncties</vt:lpstr>
      <vt:lpstr>Mentaal welbevinden</vt:lpstr>
      <vt:lpstr>Zingeving</vt:lpstr>
      <vt:lpstr>Kwaliteit van leven</vt:lpstr>
      <vt:lpstr>Meedoen</vt:lpstr>
      <vt:lpstr>Dagelijks functioneren</vt:lpstr>
      <vt:lpstr>   Samenwerken  </vt:lpstr>
      <vt:lpstr>Een eerste stap op weg  naar Veerkracht!</vt:lpstr>
      <vt:lpstr>Welzijn / Geluk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denk je hiervan?</dc:title>
  <dc:creator>Wettum, Anouschka van</dc:creator>
  <cp:lastModifiedBy>Mooie Morgen</cp:lastModifiedBy>
  <cp:revision>102</cp:revision>
  <dcterms:created xsi:type="dcterms:W3CDTF">2020-11-04T14:00:23Z</dcterms:created>
  <dcterms:modified xsi:type="dcterms:W3CDTF">2024-06-27T16:53:54Z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0x010100071E2F8E9DA6F446B0A686207F5532C0</vt:lpwstr>
  </property>
</Properties>
</file>